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9"/>
  </p:handoutMasterIdLst>
  <p:sldIdLst>
    <p:sldId id="256" r:id="rId2"/>
    <p:sldId id="274" r:id="rId3"/>
    <p:sldId id="262" r:id="rId4"/>
    <p:sldId id="275" r:id="rId5"/>
    <p:sldId id="284" r:id="rId6"/>
    <p:sldId id="276" r:id="rId7"/>
    <p:sldId id="277" r:id="rId8"/>
    <p:sldId id="283" r:id="rId9"/>
    <p:sldId id="278" r:id="rId10"/>
    <p:sldId id="280" r:id="rId11"/>
    <p:sldId id="279" r:id="rId12"/>
    <p:sldId id="281" r:id="rId13"/>
    <p:sldId id="282" r:id="rId14"/>
    <p:sldId id="311" r:id="rId15"/>
    <p:sldId id="286" r:id="rId16"/>
    <p:sldId id="295" r:id="rId17"/>
    <p:sldId id="297" r:id="rId18"/>
    <p:sldId id="298" r:id="rId19"/>
    <p:sldId id="300" r:id="rId20"/>
    <p:sldId id="301" r:id="rId21"/>
    <p:sldId id="303" r:id="rId22"/>
    <p:sldId id="299" r:id="rId23"/>
    <p:sldId id="288" r:id="rId24"/>
    <p:sldId id="291" r:id="rId25"/>
    <p:sldId id="287" r:id="rId26"/>
    <p:sldId id="289" r:id="rId27"/>
    <p:sldId id="306" r:id="rId28"/>
    <p:sldId id="304" r:id="rId29"/>
    <p:sldId id="305" r:id="rId30"/>
    <p:sldId id="302" r:id="rId31"/>
    <p:sldId id="307" r:id="rId32"/>
    <p:sldId id="308" r:id="rId33"/>
    <p:sldId id="309" r:id="rId34"/>
    <p:sldId id="310" r:id="rId35"/>
    <p:sldId id="292" r:id="rId36"/>
    <p:sldId id="293" r:id="rId37"/>
    <p:sldId id="294" r:id="rId38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250.10\Data$\&#23665;&#40575;&#20013;&#23398;&#26657;\&#24179;&#25104;30&#24180;&#24230;\03.&#32887;&#21729;\&#24503;&#20024;\&#25351;&#23566;&#26696;&#12539;&#25968;&#23398;&#38306;&#36899;\&#31665;&#12402;&#12370;&#22259;\&#12304;&#31665;&#12402;&#12370;&#22259;&#12305;&#65299;&#27425;\&#31665;&#12402;&#12370;&#22259;&#27700;&#27891;&#65288;A&#65374;&#65316;&#6528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72.16.250.10\Data$\&#23665;&#40575;&#20013;&#23398;&#26657;\&#24179;&#25104;30&#24180;&#24230;\03.&#32887;&#21729;\&#24503;&#20024;\&#25351;&#23566;&#26696;&#12539;&#25968;&#23398;&#38306;&#36899;\&#31665;&#12402;&#12370;&#22259;\&#12304;&#31665;&#12402;&#12370;&#22259;&#12305;&#65299;&#27425;\&#31665;&#12402;&#12370;&#22259;&#65288;&#27700;&#27891;&#38598;&#32004;&#65289;11.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72.16.250.10\Data$\&#23665;&#40575;&#20013;&#23398;&#26657;\&#24179;&#25104;30&#24180;&#24230;\03.&#32887;&#21729;\&#24503;&#20024;\&#25351;&#23566;&#26696;&#12539;&#25968;&#23398;&#38306;&#36899;\&#31665;&#12402;&#12370;&#22259;\&#12304;&#31665;&#12402;&#12370;&#22259;&#12305;&#65299;&#27425;\&#31665;&#12402;&#12370;&#22259;&#65288;&#27700;&#27891;&#38598;&#32004;&#65289;11.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72.16.250.10\Data$\&#23665;&#40575;&#20013;&#23398;&#26657;\&#24179;&#25104;30&#24180;&#24230;\03.&#32887;&#21729;\&#24503;&#20024;\&#25351;&#23566;&#26696;&#12539;&#25968;&#23398;&#38306;&#36899;\&#31665;&#12402;&#12370;&#22259;\&#12304;&#31665;&#12402;&#12370;&#22259;&#12305;&#65299;&#27425;\&#31665;&#12402;&#12370;&#22259;&#65288;&#27700;&#27891;&#38598;&#32004;&#65289;11.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72.16.250.10\Data$\&#23665;&#40575;&#20013;&#23398;&#26657;\&#24179;&#25104;30&#24180;&#24230;\03.&#32887;&#21729;\&#24503;&#20024;\&#25351;&#23566;&#26696;&#12539;&#25968;&#23398;&#38306;&#36899;\&#31665;&#12402;&#12370;&#22259;\&#12304;&#31665;&#12402;&#12370;&#22259;&#12305;&#65299;&#27425;\&#31665;&#12402;&#12370;&#22259;&#65288;&#27700;&#27891;&#38598;&#32004;&#65289;11.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9020905910504"/>
          <c:y val="0.16406053720896827"/>
          <c:w val="0.71122543015456474"/>
          <c:h val="0.759522150640260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箱の境界1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Sheet1!$B$17:$E$17</c:f>
                <c:numCache>
                  <c:formatCode>General</c:formatCode>
                  <c:ptCount val="4"/>
                  <c:pt idx="0">
                    <c:v>-1</c:v>
                  </c:pt>
                  <c:pt idx="1">
                    <c:v>-1</c:v>
                  </c:pt>
                  <c:pt idx="2">
                    <c:v>-1.5</c:v>
                  </c:pt>
                  <c:pt idx="3">
                    <c:v>-2.5</c:v>
                  </c:pt>
                </c:numCache>
              </c:numRef>
            </c:plus>
            <c:spPr>
              <a:ln w="38100"/>
            </c:spPr>
          </c:errBars>
          <c:cat>
            <c:strRef>
              <c:f>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Sheet1!$B$14:$E$14</c:f>
              <c:numCache>
                <c:formatCode>0.000</c:formatCode>
                <c:ptCount val="4"/>
                <c:pt idx="0">
                  <c:v>57.5</c:v>
                </c:pt>
                <c:pt idx="1">
                  <c:v>78</c:v>
                </c:pt>
                <c:pt idx="2">
                  <c:v>68.5</c:v>
                </c:pt>
                <c:pt idx="3">
                  <c:v>63.5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89-494F-8506-0B59D47DE251}"/>
            </c:ext>
          </c:extLst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中央線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889-494F-8506-0B59D47DE2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889-494F-8506-0B59D47DE2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889-494F-8506-0B59D47DE2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889-494F-8506-0B59D47DE2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889-494F-8506-0B59D47DE251}"/>
              </c:ext>
            </c:extLst>
          </c:dPt>
          <c:cat>
            <c:strRef>
              <c:f>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Sheet1!$B$15:$E$15</c:f>
              <c:numCache>
                <c:formatCode>0.000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889-494F-8506-0B59D47DE251}"/>
            </c:ext>
          </c:extLst>
        </c:ser>
        <c:ser>
          <c:idx val="2"/>
          <c:order val="2"/>
          <c:tx>
            <c:strRef>
              <c:f>Sheet1!$A$16</c:f>
              <c:strCache>
                <c:ptCount val="1"/>
                <c:pt idx="0">
                  <c:v>箱の境界2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89-494F-8506-0B59D47DE2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889-494F-8506-0B59D47DE2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889-494F-8506-0B59D47DE2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889-494F-8506-0B59D47DE2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889-494F-8506-0B59D47DE251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Sheet1!$B$18:$E$18</c:f>
                <c:numCache>
                  <c:formatCode>General</c:formatCode>
                  <c:ptCount val="4"/>
                  <c:pt idx="0">
                    <c:v>1.5</c:v>
                  </c:pt>
                  <c:pt idx="1">
                    <c:v>1.5</c:v>
                  </c:pt>
                  <c:pt idx="2">
                    <c:v>3.5</c:v>
                  </c:pt>
                  <c:pt idx="3">
                    <c:v>1</c:v>
                  </c:pt>
                </c:numCache>
              </c:numRef>
            </c:plus>
            <c:spPr>
              <a:ln w="38100" cmpd="sng"/>
            </c:spPr>
          </c:errBars>
          <c:cat>
            <c:strRef>
              <c:f>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Sheet1!$B$16:$E$16</c:f>
              <c:numCache>
                <c:formatCode>0.000</c:formatCode>
                <c:ptCount val="4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889-494F-8506-0B59D47DE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1320576"/>
        <c:axId val="141322112"/>
      </c:barChart>
      <c:catAx>
        <c:axId val="141320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2400" b="1"/>
            </a:pPr>
            <a:endParaRPr lang="ja-JP"/>
          </a:p>
        </c:txPr>
        <c:crossAx val="141322112"/>
        <c:crosses val="autoZero"/>
        <c:auto val="1"/>
        <c:lblAlgn val="ctr"/>
        <c:lblOffset val="100"/>
        <c:noMultiLvlLbl val="0"/>
      </c:catAx>
      <c:valAx>
        <c:axId val="141322112"/>
        <c:scaling>
          <c:orientation val="minMax"/>
          <c:max val="85"/>
          <c:min val="55"/>
        </c:scaling>
        <c:delete val="0"/>
        <c:axPos val="t"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413205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9020905910504"/>
          <c:y val="0.16406053720896827"/>
          <c:w val="0.71122543015456474"/>
          <c:h val="0.759522150640260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[1]Sheet1!$A$14</c:f>
              <c:strCache>
                <c:ptCount val="1"/>
                <c:pt idx="0">
                  <c:v>箱の境界1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[1]Sheet1!$B$17:$E$17</c:f>
                <c:numCache>
                  <c:formatCode>General</c:formatCode>
                  <c:ptCount val="4"/>
                  <c:pt idx="0">
                    <c:v>-1</c:v>
                  </c:pt>
                  <c:pt idx="1">
                    <c:v>-1</c:v>
                  </c:pt>
                  <c:pt idx="2">
                    <c:v>-1.5</c:v>
                  </c:pt>
                  <c:pt idx="3">
                    <c:v>-2.5</c:v>
                  </c:pt>
                </c:numCache>
              </c:numRef>
            </c:plus>
            <c:spPr>
              <a:ln w="19050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[1]Sheet1!$B$14:$E$14</c:f>
              <c:numCache>
                <c:formatCode>General</c:formatCode>
                <c:ptCount val="4"/>
                <c:pt idx="0">
                  <c:v>57.5</c:v>
                </c:pt>
                <c:pt idx="1">
                  <c:v>78</c:v>
                </c:pt>
                <c:pt idx="2">
                  <c:v>68.5</c:v>
                </c:pt>
                <c:pt idx="3">
                  <c:v>63.5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2B-4417-944F-69A624B9B597}"/>
            </c:ext>
          </c:extLst>
        </c:ser>
        <c:ser>
          <c:idx val="1"/>
          <c:order val="1"/>
          <c:tx>
            <c:strRef>
              <c:f>[1]Sheet1!$A$15</c:f>
              <c:strCache>
                <c:ptCount val="1"/>
                <c:pt idx="0">
                  <c:v>中央線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52B-4417-944F-69A624B9B59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52B-4417-944F-69A624B9B59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52B-4417-944F-69A624B9B59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52B-4417-944F-69A624B9B59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52B-4417-944F-69A624B9B597}"/>
              </c:ext>
            </c:extLst>
          </c:dPt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[1]Sheet1!$B$15:$E$15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52B-4417-944F-69A624B9B597}"/>
            </c:ext>
          </c:extLst>
        </c:ser>
        <c:ser>
          <c:idx val="2"/>
          <c:order val="2"/>
          <c:tx>
            <c:strRef>
              <c:f>[1]Sheet1!$A$16</c:f>
              <c:strCache>
                <c:ptCount val="1"/>
                <c:pt idx="0">
                  <c:v>箱の境界2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52B-4417-944F-69A624B9B59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52B-4417-944F-69A624B9B59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52B-4417-944F-69A624B9B59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52B-4417-944F-69A624B9B59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52B-4417-944F-69A624B9B597}"/>
              </c:ext>
            </c:extLst>
          </c:dPt>
          <c:errBars>
            <c:errBarType val="plus"/>
            <c:errValType val="cust"/>
            <c:noEndCap val="0"/>
            <c:plus>
              <c:numRef>
                <c:f>[1]Sheet1!$B$18:$E$18</c:f>
                <c:numCache>
                  <c:formatCode>General</c:formatCode>
                  <c:ptCount val="4"/>
                  <c:pt idx="0">
                    <c:v>1.5</c:v>
                  </c:pt>
                  <c:pt idx="1">
                    <c:v>1.5</c:v>
                  </c:pt>
                  <c:pt idx="2">
                    <c:v>3.5</c:v>
                  </c:pt>
                  <c:pt idx="3">
                    <c:v>1</c:v>
                  </c:pt>
                </c:numCache>
              </c:numRef>
            </c:plus>
            <c:spPr>
              <a:ln w="19050" cmpd="sng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[1]Sheet1!$B$16:$E$16</c:f>
              <c:numCache>
                <c:formatCode>General</c:formatCode>
                <c:ptCount val="4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E52B-4417-944F-69A624B9B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1872512"/>
        <c:axId val="141882496"/>
      </c:barChart>
      <c:catAx>
        <c:axId val="1418725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1"/>
            </a:pPr>
            <a:endParaRPr lang="ja-JP"/>
          </a:p>
        </c:txPr>
        <c:crossAx val="141882496"/>
        <c:crosses val="autoZero"/>
        <c:auto val="1"/>
        <c:lblAlgn val="ctr"/>
        <c:lblOffset val="100"/>
        <c:noMultiLvlLbl val="0"/>
      </c:catAx>
      <c:valAx>
        <c:axId val="141882496"/>
        <c:scaling>
          <c:orientation val="minMax"/>
          <c:max val="85"/>
          <c:min val="55"/>
        </c:scaling>
        <c:delete val="0"/>
        <c:axPos val="t"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418725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9020905910504"/>
          <c:y val="0.16406053720896827"/>
          <c:w val="0.71122543015456474"/>
          <c:h val="0.759522150640260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[1]Sheet1!$A$32</c:f>
              <c:strCache>
                <c:ptCount val="1"/>
                <c:pt idx="0">
                  <c:v>箱の境界1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[1]Sheet1!$B$17:$E$17</c:f>
                <c:numCache>
                  <c:formatCode>General</c:formatCode>
                  <c:ptCount val="4"/>
                  <c:pt idx="0">
                    <c:v>-1</c:v>
                  </c:pt>
                  <c:pt idx="1">
                    <c:v>-1</c:v>
                  </c:pt>
                  <c:pt idx="2">
                    <c:v>-1.5</c:v>
                  </c:pt>
                  <c:pt idx="3">
                    <c:v>-2.5</c:v>
                  </c:pt>
                </c:numCache>
              </c:numRef>
            </c:plus>
            <c:spPr>
              <a:ln w="19050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[1]Sheet1!$B$32:$E$32</c:f>
              <c:numCache>
                <c:formatCode>General</c:formatCode>
                <c:ptCount val="4"/>
                <c:pt idx="0">
                  <c:v>60</c:v>
                </c:pt>
                <c:pt idx="1">
                  <c:v>75</c:v>
                </c:pt>
                <c:pt idx="2">
                  <c:v>72</c:v>
                </c:pt>
                <c:pt idx="3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6-4C9C-B647-008095B18EF2}"/>
            </c:ext>
          </c:extLst>
        </c:ser>
        <c:ser>
          <c:idx val="1"/>
          <c:order val="1"/>
          <c:tx>
            <c:strRef>
              <c:f>[1]Sheet1!$A$33</c:f>
              <c:strCache>
                <c:ptCount val="1"/>
                <c:pt idx="0">
                  <c:v>中央線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666-4C9C-B647-008095B18EF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666-4C9C-B647-008095B18E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666-4C9C-B647-008095B18E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666-4C9C-B647-008095B18EF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666-4C9C-B647-008095B18EF2}"/>
              </c:ext>
            </c:extLst>
          </c:dPt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[1]Sheet1!$B$33:$E$33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666-4C9C-B647-008095B18EF2}"/>
            </c:ext>
          </c:extLst>
        </c:ser>
        <c:ser>
          <c:idx val="2"/>
          <c:order val="2"/>
          <c:tx>
            <c:strRef>
              <c:f>[1]Sheet1!$A$34</c:f>
              <c:strCache>
                <c:ptCount val="1"/>
                <c:pt idx="0">
                  <c:v>箱の境界2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666-4C9C-B647-008095B18EF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666-4C9C-B647-008095B18E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666-4C9C-B647-008095B18E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666-4C9C-B647-008095B18EF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666-4C9C-B647-008095B18EF2}"/>
              </c:ext>
            </c:extLst>
          </c:dPt>
          <c:errBars>
            <c:errBarType val="plus"/>
            <c:errValType val="cust"/>
            <c:noEndCap val="0"/>
            <c:plus>
              <c:numRef>
                <c:f>[1]Sheet1!$B$18:$E$18</c:f>
                <c:numCache>
                  <c:formatCode>General</c:formatCode>
                  <c:ptCount val="4"/>
                  <c:pt idx="0">
                    <c:v>1.5</c:v>
                  </c:pt>
                  <c:pt idx="1">
                    <c:v>1.5</c:v>
                  </c:pt>
                  <c:pt idx="2">
                    <c:v>3.5</c:v>
                  </c:pt>
                  <c:pt idx="3">
                    <c:v>1</c:v>
                  </c:pt>
                </c:numCache>
              </c:numRef>
            </c:plus>
            <c:spPr>
              <a:ln w="19050" cmpd="sng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[1]Sheet1!$B$34:$E$34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666-4C9C-B647-008095B18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1812096"/>
        <c:axId val="141813632"/>
      </c:barChart>
      <c:catAx>
        <c:axId val="1418120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1"/>
            </a:pPr>
            <a:endParaRPr lang="ja-JP"/>
          </a:p>
        </c:txPr>
        <c:crossAx val="141813632"/>
        <c:crosses val="autoZero"/>
        <c:auto val="1"/>
        <c:lblAlgn val="ctr"/>
        <c:lblOffset val="100"/>
        <c:noMultiLvlLbl val="0"/>
      </c:catAx>
      <c:valAx>
        <c:axId val="141813632"/>
        <c:scaling>
          <c:orientation val="minMax"/>
          <c:max val="85"/>
          <c:min val="55"/>
        </c:scaling>
        <c:delete val="0"/>
        <c:axPos val="t"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418120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9020905910504"/>
          <c:y val="0.16406053720896827"/>
          <c:w val="0.71122543015456474"/>
          <c:h val="0.759522150640260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[1]Sheet1!$A$50</c:f>
              <c:strCache>
                <c:ptCount val="1"/>
                <c:pt idx="0">
                  <c:v>箱の境界1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[1]Sheet1!$B$17:$E$17</c:f>
                <c:numCache>
                  <c:formatCode>General</c:formatCode>
                  <c:ptCount val="4"/>
                  <c:pt idx="0">
                    <c:v>-1</c:v>
                  </c:pt>
                  <c:pt idx="1">
                    <c:v>-1</c:v>
                  </c:pt>
                  <c:pt idx="2">
                    <c:v>-1.5</c:v>
                  </c:pt>
                  <c:pt idx="3">
                    <c:v>-2.5</c:v>
                  </c:pt>
                </c:numCache>
              </c:numRef>
            </c:plus>
            <c:spPr>
              <a:ln w="19050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[1]Sheet1!$B$50:$E$50</c:f>
              <c:numCache>
                <c:formatCode>General</c:formatCode>
                <c:ptCount val="4"/>
                <c:pt idx="0">
                  <c:v>60.5</c:v>
                </c:pt>
                <c:pt idx="1">
                  <c:v>76</c:v>
                </c:pt>
                <c:pt idx="2">
                  <c:v>71</c:v>
                </c:pt>
                <c:pt idx="3">
                  <c:v>67.5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81-4816-ACE8-D85297803E62}"/>
            </c:ext>
          </c:extLst>
        </c:ser>
        <c:ser>
          <c:idx val="1"/>
          <c:order val="1"/>
          <c:tx>
            <c:strRef>
              <c:f>[1]Sheet1!$A$51</c:f>
              <c:strCache>
                <c:ptCount val="1"/>
                <c:pt idx="0">
                  <c:v>中央線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C81-4816-ACE8-D85297803E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C81-4816-ACE8-D85297803E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C81-4816-ACE8-D85297803E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C81-4816-ACE8-D85297803E6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C81-4816-ACE8-D85297803E62}"/>
              </c:ext>
            </c:extLst>
          </c:dPt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[1]Sheet1!$B$51:$E$51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C81-4816-ACE8-D85297803E62}"/>
            </c:ext>
          </c:extLst>
        </c:ser>
        <c:ser>
          <c:idx val="2"/>
          <c:order val="2"/>
          <c:tx>
            <c:strRef>
              <c:f>[1]Sheet1!$A$52</c:f>
              <c:strCache>
                <c:ptCount val="1"/>
                <c:pt idx="0">
                  <c:v>箱の境界2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C81-4816-ACE8-D85297803E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C81-4816-ACE8-D85297803E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C81-4816-ACE8-D85297803E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C81-4816-ACE8-D85297803E6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C81-4816-ACE8-D85297803E62}"/>
              </c:ext>
            </c:extLst>
          </c:dPt>
          <c:errBars>
            <c:errBarType val="plus"/>
            <c:errValType val="cust"/>
            <c:noEndCap val="0"/>
            <c:plus>
              <c:numRef>
                <c:f>[1]Sheet1!$B$18:$E$18</c:f>
                <c:numCache>
                  <c:formatCode>General</c:formatCode>
                  <c:ptCount val="4"/>
                  <c:pt idx="0">
                    <c:v>1.5</c:v>
                  </c:pt>
                  <c:pt idx="1">
                    <c:v>1.5</c:v>
                  </c:pt>
                  <c:pt idx="2">
                    <c:v>3.5</c:v>
                  </c:pt>
                  <c:pt idx="3">
                    <c:v>1</c:v>
                  </c:pt>
                </c:numCache>
              </c:numRef>
            </c:plus>
            <c:spPr>
              <a:ln w="19050" cmpd="sng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[1]Sheet1!$B$52:$E$52</c:f>
              <c:numCache>
                <c:formatCode>General</c:formatCode>
                <c:ptCount val="4"/>
                <c:pt idx="0">
                  <c:v>1.5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C81-4816-ACE8-D85297803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1927552"/>
        <c:axId val="141929088"/>
      </c:barChart>
      <c:catAx>
        <c:axId val="1419275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1"/>
            </a:pPr>
            <a:endParaRPr lang="ja-JP"/>
          </a:p>
        </c:txPr>
        <c:crossAx val="141929088"/>
        <c:crosses val="autoZero"/>
        <c:auto val="1"/>
        <c:lblAlgn val="ctr"/>
        <c:lblOffset val="100"/>
        <c:noMultiLvlLbl val="0"/>
      </c:catAx>
      <c:valAx>
        <c:axId val="141929088"/>
        <c:scaling>
          <c:orientation val="minMax"/>
          <c:max val="85"/>
          <c:min val="55"/>
        </c:scaling>
        <c:delete val="0"/>
        <c:axPos val="t"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419275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9020905910504"/>
          <c:y val="0.16406053720896827"/>
          <c:w val="0.71122543015456474"/>
          <c:h val="0.759522150640260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[1]Sheet1!$A$68</c:f>
              <c:strCache>
                <c:ptCount val="1"/>
                <c:pt idx="0">
                  <c:v>箱の境界1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[1]Sheet1!$B$17:$E$17</c:f>
                <c:numCache>
                  <c:formatCode>General</c:formatCode>
                  <c:ptCount val="4"/>
                  <c:pt idx="0">
                    <c:v>-1</c:v>
                  </c:pt>
                  <c:pt idx="1">
                    <c:v>-1</c:v>
                  </c:pt>
                  <c:pt idx="2">
                    <c:v>-1.5</c:v>
                  </c:pt>
                  <c:pt idx="3">
                    <c:v>-2.5</c:v>
                  </c:pt>
                </c:numCache>
              </c:numRef>
            </c:plus>
            <c:spPr>
              <a:ln w="19050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[1]Sheet1!$B$68:$E$68</c:f>
              <c:numCache>
                <c:formatCode>General</c:formatCode>
                <c:ptCount val="4"/>
                <c:pt idx="0">
                  <c:v>59.5</c:v>
                </c:pt>
                <c:pt idx="1">
                  <c:v>80</c:v>
                </c:pt>
                <c:pt idx="2">
                  <c:v>70.5</c:v>
                </c:pt>
                <c:pt idx="3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AB-461E-9442-747144096B57}"/>
            </c:ext>
          </c:extLst>
        </c:ser>
        <c:ser>
          <c:idx val="1"/>
          <c:order val="1"/>
          <c:tx>
            <c:strRef>
              <c:f>[1]Sheet1!$A$69</c:f>
              <c:strCache>
                <c:ptCount val="1"/>
                <c:pt idx="0">
                  <c:v>中央線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8AB-461E-9442-747144096B5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8AB-461E-9442-747144096B5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8AB-461E-9442-747144096B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8AB-461E-9442-747144096B5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8AB-461E-9442-747144096B57}"/>
              </c:ext>
            </c:extLst>
          </c:dPt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[1]Sheet1!$B$69:$E$69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8AB-461E-9442-747144096B57}"/>
            </c:ext>
          </c:extLst>
        </c:ser>
        <c:ser>
          <c:idx val="2"/>
          <c:order val="2"/>
          <c:tx>
            <c:strRef>
              <c:f>[1]Sheet1!$A$70</c:f>
              <c:strCache>
                <c:ptCount val="1"/>
                <c:pt idx="0">
                  <c:v>箱の境界2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8AB-461E-9442-747144096B5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8AB-461E-9442-747144096B5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8AB-461E-9442-747144096B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8AB-461E-9442-747144096B5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5875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8AB-461E-9442-747144096B57}"/>
              </c:ext>
            </c:extLst>
          </c:dPt>
          <c:errBars>
            <c:errBarType val="plus"/>
            <c:errValType val="cust"/>
            <c:noEndCap val="0"/>
            <c:plus>
              <c:numRef>
                <c:f>[1]Sheet1!$B$18:$E$18</c:f>
                <c:numCache>
                  <c:formatCode>General</c:formatCode>
                  <c:ptCount val="4"/>
                  <c:pt idx="0">
                    <c:v>1.5</c:v>
                  </c:pt>
                  <c:pt idx="1">
                    <c:v>1.5</c:v>
                  </c:pt>
                  <c:pt idx="2">
                    <c:v>3.5</c:v>
                  </c:pt>
                  <c:pt idx="3">
                    <c:v>1</c:v>
                  </c:pt>
                </c:numCache>
              </c:numRef>
            </c:plus>
            <c:spPr>
              <a:ln w="19050" cmpd="sng"/>
            </c:spPr>
          </c:errBars>
          <c:cat>
            <c:strRef>
              <c:f>[1]Sheet1!$B$13:$E$13</c:f>
              <c:strCache>
                <c:ptCount val="4"/>
                <c:pt idx="0">
                  <c:v>クロール</c:v>
                </c:pt>
                <c:pt idx="1">
                  <c:v>平泳ぎ</c:v>
                </c:pt>
                <c:pt idx="2">
                  <c:v>背泳ぎ</c:v>
                </c:pt>
                <c:pt idx="3">
                  <c:v>バラフライ</c:v>
                </c:pt>
              </c:strCache>
            </c:strRef>
          </c:cat>
          <c:val>
            <c:numRef>
              <c:f>[1]Sheet1!$B$70:$E$70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18AB-461E-9442-747144096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1985664"/>
        <c:axId val="141987200"/>
      </c:barChart>
      <c:catAx>
        <c:axId val="1419856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1"/>
            </a:pPr>
            <a:endParaRPr lang="ja-JP"/>
          </a:p>
        </c:txPr>
        <c:crossAx val="141987200"/>
        <c:crosses val="autoZero"/>
        <c:auto val="1"/>
        <c:lblAlgn val="ctr"/>
        <c:lblOffset val="100"/>
        <c:noMultiLvlLbl val="0"/>
      </c:catAx>
      <c:valAx>
        <c:axId val="141987200"/>
        <c:scaling>
          <c:orientation val="minMax"/>
          <c:max val="85"/>
          <c:min val="55"/>
        </c:scaling>
        <c:delete val="0"/>
        <c:axPos val="t"/>
        <c:min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419856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0.00665</cdr:x>
      <cdr:y>0</cdr:y>
    </cdr:from>
    <cdr:to>
      <cdr:x>0.08638</cdr:x>
      <cdr:y>0.29384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118" y="0"/>
          <a:ext cx="457175" cy="59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ja-JP" altLang="en-US" sz="2800"/>
            <a:t>Ａ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0.00665</cdr:x>
      <cdr:y>0</cdr:y>
    </cdr:from>
    <cdr:to>
      <cdr:x>0.08638</cdr:x>
      <cdr:y>0.29384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118" y="0"/>
          <a:ext cx="457175" cy="59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ja-JP" altLang="en-US" sz="2800"/>
            <a:t>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0.00665</cdr:x>
      <cdr:y>0</cdr:y>
    </cdr:from>
    <cdr:to>
      <cdr:x>0.08638</cdr:x>
      <cdr:y>0.29384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118" y="0"/>
          <a:ext cx="457175" cy="59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ja-JP" altLang="en-US" sz="2800"/>
            <a:t>Ｃ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0.00665</cdr:x>
      <cdr:y>0</cdr:y>
    </cdr:from>
    <cdr:to>
      <cdr:x>0.08638</cdr:x>
      <cdr:y>0.29384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118" y="0"/>
          <a:ext cx="457175" cy="59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ja-JP" altLang="en-US" sz="2800"/>
            <a:t>Ｄ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5CEDB-89F6-4DB0-BB73-2C5F8EDBF7D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0A1E3-8BC0-4626-8972-751F596BEA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500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52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06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641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9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777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5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2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1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7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01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2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3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75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18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38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70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C36F74-8568-42CA-96BD-4183581CBA11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68DAFE-73BC-40DF-B6DF-9EB8C79EC97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854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データの分布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7441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箱</a:t>
            </a:r>
            <a:r>
              <a:rPr lang="ja-JP" altLang="en-US" sz="67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ひげ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中央値（第２四分位数）</a:t>
            </a:r>
            <a:r>
              <a:rPr lang="ja-JP" altLang="en-US" sz="8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ja-JP" altLang="en-US" sz="10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512" y="5085184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cl0128t\Desktop\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340768"/>
            <a:ext cx="9642811" cy="3168352"/>
          </a:xfrm>
          <a:prstGeom prst="rect">
            <a:avLst/>
          </a:prstGeom>
          <a:noFill/>
        </p:spPr>
      </p:pic>
      <p:sp>
        <p:nvSpPr>
          <p:cNvPr id="7" name="上矢印 6"/>
          <p:cNvSpPr/>
          <p:nvPr/>
        </p:nvSpPr>
        <p:spPr>
          <a:xfrm>
            <a:off x="1592376" y="3429000"/>
            <a:ext cx="64807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87824" y="5085184"/>
            <a:ext cx="52565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0128t\Desktop\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196752"/>
            <a:ext cx="9642811" cy="316835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箱</a:t>
            </a:r>
            <a:r>
              <a:rPr lang="ja-JP" altLang="en-US" sz="67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ひげ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第３四分位数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第１四分位数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705872"/>
            <a:ext cx="52920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上矢印 6"/>
          <p:cNvSpPr/>
          <p:nvPr/>
        </p:nvSpPr>
        <p:spPr>
          <a:xfrm>
            <a:off x="899592" y="3356992"/>
            <a:ext cx="648072" cy="24482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2442824" y="3356992"/>
            <a:ext cx="64807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555776" y="4725144"/>
            <a:ext cx="58326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0128t\Desktop\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196752"/>
            <a:ext cx="9642811" cy="316835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この二つの数の差を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8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四分位範囲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0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上矢印 6"/>
          <p:cNvSpPr/>
          <p:nvPr/>
        </p:nvSpPr>
        <p:spPr>
          <a:xfrm>
            <a:off x="899592" y="3356992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2411760" y="3356992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691680" y="5301208"/>
            <a:ext cx="46085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0128t\Desktop\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692696"/>
            <a:ext cx="9642811" cy="316835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四分位範囲には、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データ中央付近の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ほぼ５０％が含まれる。　</a:t>
            </a:r>
            <a:r>
              <a:rPr lang="ja-JP" altLang="en-US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7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0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上矢印 6"/>
          <p:cNvSpPr/>
          <p:nvPr/>
        </p:nvSpPr>
        <p:spPr>
          <a:xfrm>
            <a:off x="899592" y="2852936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2483768" y="2852936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51520" y="5733256"/>
            <a:ext cx="8136904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データの分布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4163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ja-JP" altLang="en-US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今日の学習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640960" cy="654059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656184"/>
          </a:xfrm>
        </p:spPr>
        <p:txBody>
          <a:bodyPr>
            <a:noAutofit/>
          </a:bodyPr>
          <a:lstStyle/>
          <a:p>
            <a:r>
              <a:rPr lang="ja-JP" altLang="en-US" sz="138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水泳</a:t>
            </a:r>
            <a:endParaRPr kumimoji="1" lang="ja-JP" altLang="en-US" sz="138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96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4032448"/>
          </a:xfrm>
        </p:spPr>
        <p:txBody>
          <a:bodyPr>
            <a:normAutofit/>
          </a:bodyPr>
          <a:lstStyle/>
          <a:p>
            <a:r>
              <a:rPr lang="ja-JP" altLang="en-US" sz="6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メドレーリレー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とは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2061628"/>
            <a:ext cx="8856984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・４人で泳ぐ</a:t>
            </a:r>
            <a: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・４種目泳ぐ</a:t>
            </a:r>
            <a:endParaRPr lang="en-US" altLang="ja-JP" sz="9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6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一人１００ｍ泳ぐ</a:t>
            </a:r>
            <a:endParaRPr lang="ja-JP" altLang="en-US" sz="6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58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904656"/>
          </a:xfrm>
        </p:spPr>
        <p:txBody>
          <a:bodyPr>
            <a:normAutofit fontScale="90000"/>
          </a:bodyPr>
          <a:lstStyle/>
          <a:p>
            <a:r>
              <a:rPr lang="ja-JP" altLang="en-US" sz="72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メドレーリレー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１泳　背泳ぎ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２泳　平泳ぎ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３泳　バタフライ</a:t>
            </a:r>
            <a: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7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４泳　自由形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クロール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7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1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2736304" cy="1296144"/>
          </a:xfrm>
        </p:spPr>
        <p:txBody>
          <a:bodyPr>
            <a:normAutofit/>
          </a:bodyPr>
          <a:lstStyle/>
          <a:p>
            <a:r>
              <a:rPr lang="ja-JP" altLang="en-US" sz="6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Ａくん</a:t>
            </a:r>
            <a:endParaRPr kumimoji="1"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425730" y="1412776"/>
            <a:ext cx="2736304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6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Ｂくん</a:t>
            </a:r>
            <a:endParaRPr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07504" y="2924944"/>
            <a:ext cx="2736304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60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</a:t>
            </a:r>
            <a:r>
              <a:rPr lang="ja-JP" altLang="en-US" sz="6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くん</a:t>
            </a:r>
            <a:endParaRPr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41371" y="3855887"/>
            <a:ext cx="2736304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6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Ｄくん</a:t>
            </a:r>
            <a:endParaRPr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雲 10"/>
          <p:cNvSpPr/>
          <p:nvPr/>
        </p:nvSpPr>
        <p:spPr>
          <a:xfrm>
            <a:off x="546448" y="5678752"/>
            <a:ext cx="3565149" cy="9361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顧問の悩み</a:t>
            </a:r>
            <a:r>
              <a:rPr kumimoji="1" lang="en-US" altLang="ja-JP" sz="2800" b="1" dirty="0" smtClean="0"/>
              <a:t>…</a:t>
            </a:r>
            <a:endParaRPr kumimoji="1" lang="ja-JP" altLang="en-US" sz="28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8417336" y="6309320"/>
            <a:ext cx="835184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問題配付</a:t>
            </a:r>
            <a:endParaRPr lang="ja-JP" altLang="en-US" sz="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ja-JP" altLang="en-US" sz="8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１年の復習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832648"/>
          </a:xfrm>
        </p:spPr>
        <p:txBody>
          <a:bodyPr>
            <a:normAutofit/>
          </a:bodyPr>
          <a:lstStyle/>
          <a:p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どんな情報が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必要ですか？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4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47864" y="483642"/>
            <a:ext cx="2082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くん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99792" y="1406972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１００ｍクロール</a:t>
            </a:r>
            <a:endParaRPr lang="en-US" altLang="ja-JP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04248" y="5926674"/>
            <a:ext cx="2339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（秒）</a:t>
            </a:r>
            <a:endParaRPr lang="en-US" altLang="ja-JP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046714"/>
              </p:ext>
            </p:extLst>
          </p:nvPr>
        </p:nvGraphicFramePr>
        <p:xfrm>
          <a:off x="48633" y="2385336"/>
          <a:ext cx="7259670" cy="4356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945">
                  <a:extLst>
                    <a:ext uri="{9D8B030D-6E8A-4147-A177-3AD203B41FA5}">
                      <a16:colId xmlns:a16="http://schemas.microsoft.com/office/drawing/2014/main" xmlns="" val="1230932451"/>
                    </a:ext>
                  </a:extLst>
                </a:gridCol>
                <a:gridCol w="1209945">
                  <a:extLst>
                    <a:ext uri="{9D8B030D-6E8A-4147-A177-3AD203B41FA5}">
                      <a16:colId xmlns:a16="http://schemas.microsoft.com/office/drawing/2014/main" xmlns="" val="1204603622"/>
                    </a:ext>
                  </a:extLst>
                </a:gridCol>
                <a:gridCol w="1209945">
                  <a:extLst>
                    <a:ext uri="{9D8B030D-6E8A-4147-A177-3AD203B41FA5}">
                      <a16:colId xmlns:a16="http://schemas.microsoft.com/office/drawing/2014/main" xmlns="" val="1771869888"/>
                    </a:ext>
                  </a:extLst>
                </a:gridCol>
                <a:gridCol w="1209945">
                  <a:extLst>
                    <a:ext uri="{9D8B030D-6E8A-4147-A177-3AD203B41FA5}">
                      <a16:colId xmlns:a16="http://schemas.microsoft.com/office/drawing/2014/main" xmlns="" val="3489582947"/>
                    </a:ext>
                  </a:extLst>
                </a:gridCol>
                <a:gridCol w="1209945">
                  <a:extLst>
                    <a:ext uri="{9D8B030D-6E8A-4147-A177-3AD203B41FA5}">
                      <a16:colId xmlns:a16="http://schemas.microsoft.com/office/drawing/2014/main" xmlns="" val="3049465915"/>
                    </a:ext>
                  </a:extLst>
                </a:gridCol>
                <a:gridCol w="1209945">
                  <a:extLst>
                    <a:ext uri="{9D8B030D-6E8A-4147-A177-3AD203B41FA5}">
                      <a16:colId xmlns:a16="http://schemas.microsoft.com/office/drawing/2014/main" xmlns="" val="78170667"/>
                    </a:ext>
                  </a:extLst>
                </a:gridCol>
              </a:tblGrid>
              <a:tr h="8712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59.5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 dirty="0">
                          <a:effectLst/>
                        </a:rPr>
                        <a:t>58.0</a:t>
                      </a:r>
                      <a:endParaRPr lang="en-US" altLang="ja-JP" sz="4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56.5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61.5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6469585"/>
                  </a:ext>
                </a:extLst>
              </a:tr>
              <a:tr h="8712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60.0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59.0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60.0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54846400"/>
                  </a:ext>
                </a:extLst>
              </a:tr>
              <a:tr h="8712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56.5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56.5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27280849"/>
                  </a:ext>
                </a:extLst>
              </a:tr>
              <a:tr h="8712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58.5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0686993"/>
                  </a:ext>
                </a:extLst>
              </a:tr>
              <a:tr h="8712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59.0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60.0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57.5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>
                          <a:effectLst/>
                        </a:rPr>
                        <a:t>59.5</a:t>
                      </a:r>
                      <a:endParaRPr lang="en-US" altLang="ja-JP" sz="4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4000" u="none" strike="noStrike" dirty="0">
                          <a:effectLst/>
                        </a:rPr>
                        <a:t>61.5</a:t>
                      </a:r>
                      <a:endParaRPr lang="en-US" altLang="ja-JP" sz="4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3798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6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47864" y="483642"/>
            <a:ext cx="2082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くん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4" y="2420888"/>
            <a:ext cx="8973442" cy="352839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-180528" y="3176479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１００ｍ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8754" y="6034062"/>
            <a:ext cx="849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「箱</a:t>
            </a:r>
            <a:r>
              <a:rPr lang="ja-JP" alt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ひげ</a:t>
            </a:r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図」で記録を整理</a:t>
            </a:r>
            <a:endParaRPr lang="ja-JP" alt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7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274806"/>
              </p:ext>
            </p:extLst>
          </p:nvPr>
        </p:nvGraphicFramePr>
        <p:xfrm>
          <a:off x="1604" y="1628800"/>
          <a:ext cx="9144000" cy="495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2251237" y="705470"/>
            <a:ext cx="2082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くん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79712" y="2416629"/>
            <a:ext cx="6696744" cy="3816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08712"/>
          </a:xfrm>
        </p:spPr>
        <p:txBody>
          <a:bodyPr>
            <a:normAutofit/>
          </a:bodyPr>
          <a:lstStyle/>
          <a:p>
            <a:pPr algn="l"/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めあて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  <a:r>
              <a:rPr lang="en-US" altLang="ja-JP" sz="6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ja-JP" sz="6000" dirty="0" smtClean="0"/>
              <a:t>複数の箱</a:t>
            </a:r>
            <a:r>
              <a:rPr lang="ja-JP" altLang="ja-JP" sz="6000" dirty="0" err="1" smtClean="0"/>
              <a:t>ひげ</a:t>
            </a:r>
            <a:r>
              <a:rPr lang="ja-JP" altLang="ja-JP" sz="6000" dirty="0" smtClean="0"/>
              <a:t>図を比較し、自分</a:t>
            </a:r>
            <a:r>
              <a:rPr lang="ja-JP" altLang="en-US" sz="6000" dirty="0" smtClean="0"/>
              <a:t>に必要な情報をまとめることができる。</a:t>
            </a:r>
            <a:endParaRPr kumimoji="1" lang="ja-JP" altLang="en-US" sz="6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  <a:b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</a:t>
            </a: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くん～Ｄ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くんの４人でメドレーリレー</a:t>
            </a: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のチームを作りたい</a:t>
            </a: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それぞれの記録をもとに編成しなさい。</a:t>
            </a:r>
            <a:endParaRPr kumimoji="1"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310562"/>
              </p:ext>
            </p:extLst>
          </p:nvPr>
        </p:nvGraphicFramePr>
        <p:xfrm>
          <a:off x="0" y="89106"/>
          <a:ext cx="5790079" cy="199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069234"/>
              </p:ext>
            </p:extLst>
          </p:nvPr>
        </p:nvGraphicFramePr>
        <p:xfrm>
          <a:off x="3635896" y="1688327"/>
          <a:ext cx="5793441" cy="197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069735"/>
              </p:ext>
            </p:extLst>
          </p:nvPr>
        </p:nvGraphicFramePr>
        <p:xfrm>
          <a:off x="-30449" y="3163989"/>
          <a:ext cx="5793441" cy="197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464483"/>
              </p:ext>
            </p:extLst>
          </p:nvPr>
        </p:nvGraphicFramePr>
        <p:xfrm>
          <a:off x="3487494" y="4880620"/>
          <a:ext cx="5797827" cy="19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5960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64315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64096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データの値を小さい順に並べたとき、その中央の値を</a:t>
            </a:r>
            <a:r>
              <a:rPr lang="ja-JP" altLang="en-US" sz="6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「中央値」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という。（メジアン）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31432" y="3356992"/>
            <a:ext cx="34928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4365104"/>
            <a:ext cx="32403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669763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7498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08720"/>
            <a:ext cx="864840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7342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81492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322714"/>
          </a:xfrm>
        </p:spPr>
        <p:txBody>
          <a:bodyPr>
            <a:normAutofit/>
          </a:bodyPr>
          <a:lstStyle/>
          <a:p>
            <a:pPr algn="l"/>
            <a:r>
              <a:rPr lang="ja-JP" altLang="en-US" sz="4800" dirty="0" smtClean="0"/>
              <a:t>　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endParaRPr kumimoji="1" lang="ja-JP" altLang="en-US" sz="4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加算記号 3"/>
          <p:cNvSpPr/>
          <p:nvPr/>
        </p:nvSpPr>
        <p:spPr>
          <a:xfrm>
            <a:off x="3060340" y="1424913"/>
            <a:ext cx="1080120" cy="1152128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雲 4"/>
          <p:cNvSpPr/>
          <p:nvPr/>
        </p:nvSpPr>
        <p:spPr>
          <a:xfrm>
            <a:off x="4625752" y="1028869"/>
            <a:ext cx="2592288" cy="194421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/>
              <a:t>？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7864" y="3277989"/>
            <a:ext cx="57961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 smtClean="0"/>
              <a:t>他にどんな</a:t>
            </a:r>
            <a:endParaRPr lang="en-US" altLang="ja-JP" sz="5400" b="1" dirty="0" smtClean="0"/>
          </a:p>
          <a:p>
            <a:r>
              <a:rPr lang="ja-JP" altLang="en-US" sz="5400" b="1" dirty="0" smtClean="0"/>
              <a:t>データあったら、</a:t>
            </a:r>
            <a:endParaRPr lang="en-US" altLang="ja-JP" sz="5400" b="1" dirty="0" smtClean="0"/>
          </a:p>
          <a:p>
            <a:r>
              <a:rPr kumimoji="1" lang="ja-JP" altLang="en-US" sz="5400" b="1" dirty="0" smtClean="0"/>
              <a:t>決めやすくなりますか？</a:t>
            </a:r>
            <a:endParaRPr kumimoji="1" lang="ja-JP" altLang="en-US" sz="5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0796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今日のデータ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192688"/>
          </a:xfrm>
        </p:spPr>
        <p:txBody>
          <a:bodyPr>
            <a:normAutofit/>
          </a:bodyPr>
          <a:lstStyle/>
          <a:p>
            <a:pPr algn="l"/>
            <a:r>
              <a:rPr lang="en-US" altLang="ja-JP" sz="6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6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6000" u="sng" dirty="0" smtClean="0"/>
              <a:t>データを分析する際は、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4000" dirty="0" smtClean="0"/>
              <a:t>○自分の考えをもって判断すること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　 が大切である。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○与えられたデータだけではなく、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    </a:t>
            </a:r>
            <a:r>
              <a:rPr lang="ja-JP" altLang="en-US" sz="4000" dirty="0" smtClean="0"/>
              <a:t>新たなデータの必要性を考える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    </a:t>
            </a:r>
            <a:r>
              <a:rPr lang="ja-JP" altLang="en-US" sz="4000" dirty="0" smtClean="0"/>
              <a:t>ことも大切である。</a:t>
            </a:r>
            <a:endParaRPr kumimoji="1" lang="ja-JP" altLang="en-US" sz="7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0" y="260648"/>
            <a:ext cx="8856984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〈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まとめ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〉</a:t>
            </a:r>
            <a:b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</a:b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68152"/>
          </a:xfrm>
        </p:spPr>
        <p:txBody>
          <a:bodyPr>
            <a:normAutofit fontScale="90000"/>
          </a:bodyPr>
          <a:lstStyle/>
          <a:p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</a:t>
            </a:r>
            <a: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宝くじはどの店で買う？</a:t>
            </a:r>
            <a:endParaRPr kumimoji="1" lang="ja-JP" altLang="en-US" sz="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316365"/>
              </p:ext>
            </p:extLst>
          </p:nvPr>
        </p:nvGraphicFramePr>
        <p:xfrm>
          <a:off x="209475" y="1916832"/>
          <a:ext cx="8755013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ワークシート" r:id="rId3" imgW="6162944" imgH="1418848" progId="Excel.Sheet.12">
                  <p:embed/>
                </p:oleObj>
              </mc:Choice>
              <mc:Fallback>
                <p:oleObj name="ワークシート" r:id="rId3" imgW="6162944" imgH="14188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475" y="1916832"/>
                        <a:ext cx="8755013" cy="345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データの値の中で、もっとも多く現れる値を、</a:t>
            </a:r>
            <a:r>
              <a:rPr lang="ja-JP" altLang="en-US" sz="6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「最頻値」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という。（モード）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67744" y="3356992"/>
            <a:ext cx="37444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71800" y="4358109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ja-JP" altLang="en-US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データの最大値と最小値の差を、</a:t>
            </a:r>
            <a:r>
              <a:rPr lang="en-US" altLang="ja-JP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分布の</a:t>
            </a:r>
            <a:r>
              <a:rPr lang="ja-JP" altLang="en-US" sz="8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範囲</a:t>
            </a:r>
            <a:r>
              <a:rPr lang="ja-JP" altLang="en-US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という。（レンジ）</a:t>
            </a:r>
            <a:endParaRPr kumimoji="1" lang="ja-JP" altLang="en-US" sz="1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03848" y="3284984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275856" y="4509120"/>
            <a:ext cx="30963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9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中央値・・・・４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最頻値・・・・５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64088" y="3933056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64088" y="5150197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中央値・・・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3.5</a:t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最頻値・・・・５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76056" y="3573016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076056" y="4653136"/>
            <a:ext cx="25202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>
            <a:off x="3995936" y="1268760"/>
            <a:ext cx="504056" cy="79208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/>
          </a:bodyPr>
          <a:lstStyle/>
          <a:p>
            <a:r>
              <a:rPr lang="ja-JP" altLang="en-US" sz="8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これまでの復習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lumMod val="7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2">
                <a:lumMod val="5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32271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箱</a:t>
            </a:r>
            <a:r>
              <a:rPr lang="ja-JP" altLang="en-US" sz="67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ひげ</a:t>
            </a:r>
            <a:r>
              <a:rPr lang="ja-JP" altLang="en-US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6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8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最小値　　最大値</a:t>
            </a:r>
            <a:endParaRPr kumimoji="1" lang="ja-JP" altLang="en-US" sz="10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157192"/>
            <a:ext cx="35638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20072" y="5157192"/>
            <a:ext cx="35283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cl0128t\Desktop\1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340768"/>
            <a:ext cx="9642811" cy="3168352"/>
          </a:xfrm>
          <a:prstGeom prst="rect">
            <a:avLst/>
          </a:prstGeom>
          <a:noFill/>
        </p:spPr>
      </p:pic>
      <p:sp>
        <p:nvSpPr>
          <p:cNvPr id="7" name="上矢印 6"/>
          <p:cNvSpPr/>
          <p:nvPr/>
        </p:nvSpPr>
        <p:spPr>
          <a:xfrm>
            <a:off x="251520" y="3429000"/>
            <a:ext cx="64807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>
            <a:off x="6876256" y="3429000"/>
            <a:ext cx="64807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7504" y="91998"/>
            <a:ext cx="35638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スライス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1082</TotalTime>
  <Words>187</Words>
  <Application>Microsoft Office PowerPoint</Application>
  <PresentationFormat>画面に合わせる (4:3)</PresentationFormat>
  <Paragraphs>79</Paragraphs>
  <Slides>37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9" baseType="lpstr">
      <vt:lpstr>スライス</vt:lpstr>
      <vt:lpstr>ワークシート</vt:lpstr>
      <vt:lpstr>データの分布</vt:lpstr>
      <vt:lpstr>１年の復習</vt:lpstr>
      <vt:lpstr>データの値を小さい順に並べたとき、その中央の値を「中央値」という。（メジアン）</vt:lpstr>
      <vt:lpstr>データの値の中で、もっとも多く現れる値を、「最頻値」という。（モード）</vt:lpstr>
      <vt:lpstr>データの最大値と最小値の差を、 分布の範囲という。（レンジ）</vt:lpstr>
      <vt:lpstr>データ １,３,４,５,５  中央値・・・・４ 最頻値・・・・５</vt:lpstr>
      <vt:lpstr>データ ０,１,２,３,３,４,４,５,５,５  中央値・・・3.5 最頻値・・・・５</vt:lpstr>
      <vt:lpstr>これまでの復習</vt:lpstr>
      <vt:lpstr>箱ひげ図     最小値　　最大値</vt:lpstr>
      <vt:lpstr>箱ひげ図     中央値（第２四分位数）　　</vt:lpstr>
      <vt:lpstr>  箱ひげ図     　　　　第３四分位数 第１四分位数 </vt:lpstr>
      <vt:lpstr>       この二つの数の差を 　　四分位範囲という 　　　　 </vt:lpstr>
      <vt:lpstr>      四分位範囲には、 データ中央付近の ほぼ５０％が含まれる。　　　　 </vt:lpstr>
      <vt:lpstr>データの分布</vt:lpstr>
      <vt:lpstr>今日の学習</vt:lpstr>
      <vt:lpstr>水泳</vt:lpstr>
      <vt:lpstr>メドレーリレーとは… </vt:lpstr>
      <vt:lpstr>メドレーリレー １泳　背泳ぎ ２泳　平泳ぎ ３泳　バタフライ ４泳　自由形(クロール)</vt:lpstr>
      <vt:lpstr>Ａくん</vt:lpstr>
      <vt:lpstr>どんな情報が 必要ですか？</vt:lpstr>
      <vt:lpstr>PowerPoint プレゼンテーション</vt:lpstr>
      <vt:lpstr>PowerPoint プレゼンテーション</vt:lpstr>
      <vt:lpstr>PowerPoint プレゼンテーション</vt:lpstr>
      <vt:lpstr>〈めあて〉 複数の箱ひげ図を比較し、自分に必要な情報をまとめることができる。</vt:lpstr>
      <vt:lpstr>〈問題〉 Ａくん～Ｄくんの４人でメドレーリレーのチームを作りたい。 それぞれの記録をもとに編成しなさい。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  </vt:lpstr>
      <vt:lpstr> データを分析する際は、 ○自分の考えをもって判断すること 　 が大切である。 ○与えられたデータだけではなく、     新たなデータの必要性を考える     ことも大切である。</vt:lpstr>
      <vt:lpstr>練習問題 宝くじはどの店で買う？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変化と対応</dc:title>
  <dc:creator>toku</dc:creator>
  <cp:lastModifiedBy>admin</cp:lastModifiedBy>
  <cp:revision>58</cp:revision>
  <cp:lastPrinted>2018-11-05T09:11:17Z</cp:lastPrinted>
  <dcterms:created xsi:type="dcterms:W3CDTF">2016-11-06T10:03:37Z</dcterms:created>
  <dcterms:modified xsi:type="dcterms:W3CDTF">2018-12-19T02:32:13Z</dcterms:modified>
</cp:coreProperties>
</file>